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6" r:id="rId7"/>
    <p:sldId id="280" r:id="rId8"/>
    <p:sldId id="281" r:id="rId9"/>
    <p:sldId id="282" r:id="rId10"/>
    <p:sldId id="283" r:id="rId11"/>
    <p:sldId id="28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5" r:id="rId21"/>
    <p:sldId id="277" r:id="rId22"/>
    <p:sldId id="279" r:id="rId23"/>
    <p:sldId id="278" r:id="rId24"/>
    <p:sldId id="285" r:id="rId25"/>
    <p:sldId id="27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FD6E0-AE28-46BE-B39F-85C0C4927B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45BA1-6BFD-4DE6-B59C-2827066B701C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Dino</a:t>
          </a:r>
          <a:endParaRPr lang="en-US"/>
        </a:p>
      </dgm:t>
    </dgm:pt>
    <dgm:pt modelId="{86208432-A05B-4BFD-9952-01B9F55682B2}" type="parTrans" cxnId="{197F1AFD-943C-44E8-9B64-6C5FE655B9A8}">
      <dgm:prSet/>
      <dgm:spPr/>
      <dgm:t>
        <a:bodyPr/>
        <a:lstStyle/>
        <a:p>
          <a:endParaRPr lang="en-US"/>
        </a:p>
      </dgm:t>
    </dgm:pt>
    <dgm:pt modelId="{9E146BF1-C6C1-4935-A4B7-765A5DF618A0}" type="sibTrans" cxnId="{197F1AFD-943C-44E8-9B64-6C5FE655B9A8}">
      <dgm:prSet/>
      <dgm:spPr/>
      <dgm:t>
        <a:bodyPr/>
        <a:lstStyle/>
        <a:p>
          <a:endParaRPr lang="en-US"/>
        </a:p>
      </dgm:t>
    </dgm:pt>
    <dgm:pt modelId="{00E986F0-5B8D-4846-B861-E747104FD251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NEAT</a:t>
          </a:r>
          <a:endParaRPr lang="en-US"/>
        </a:p>
      </dgm:t>
    </dgm:pt>
    <dgm:pt modelId="{D2C9D299-6BD1-4FEF-A005-2C24A993CB51}" type="parTrans" cxnId="{863385AF-95B2-4B7B-9E9B-A7899BEF6238}">
      <dgm:prSet/>
      <dgm:spPr/>
      <dgm:t>
        <a:bodyPr/>
        <a:lstStyle/>
        <a:p>
          <a:endParaRPr lang="en-US"/>
        </a:p>
      </dgm:t>
    </dgm:pt>
    <dgm:pt modelId="{972A19FE-0F0A-43A9-BAE5-515F272F328B}" type="sibTrans" cxnId="{863385AF-95B2-4B7B-9E9B-A7899BEF6238}">
      <dgm:prSet/>
      <dgm:spPr/>
      <dgm:t>
        <a:bodyPr/>
        <a:lstStyle/>
        <a:p>
          <a:endParaRPr lang="en-US"/>
        </a:p>
      </dgm:t>
    </dgm:pt>
    <dgm:pt modelId="{3321B3E0-5D14-4305-A820-CA9809721E98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Fitness function</a:t>
          </a:r>
          <a:endParaRPr lang="en-US"/>
        </a:p>
      </dgm:t>
    </dgm:pt>
    <dgm:pt modelId="{C1296EB8-1773-4298-9018-FE4CC819D653}" type="parTrans" cxnId="{C1526FF8-F345-4C52-B470-593D0ECF8960}">
      <dgm:prSet/>
      <dgm:spPr/>
      <dgm:t>
        <a:bodyPr/>
        <a:lstStyle/>
        <a:p>
          <a:endParaRPr lang="en-US"/>
        </a:p>
      </dgm:t>
    </dgm:pt>
    <dgm:pt modelId="{4953DB56-A67F-4210-81A3-50B47638C676}" type="sibTrans" cxnId="{C1526FF8-F345-4C52-B470-593D0ECF8960}">
      <dgm:prSet/>
      <dgm:spPr/>
      <dgm:t>
        <a:bodyPr/>
        <a:lstStyle/>
        <a:p>
          <a:endParaRPr lang="en-US"/>
        </a:p>
      </dgm:t>
    </dgm:pt>
    <dgm:pt modelId="{A1278907-A261-4613-B5C1-70F4929E4C4E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Experiments</a:t>
          </a:r>
          <a:endParaRPr lang="en-US"/>
        </a:p>
      </dgm:t>
    </dgm:pt>
    <dgm:pt modelId="{859A4306-4FAC-4132-9A61-EDFBE1B57E1A}" type="parTrans" cxnId="{1D56C146-D3C7-412E-A17F-37F71A5B9064}">
      <dgm:prSet/>
      <dgm:spPr/>
      <dgm:t>
        <a:bodyPr/>
        <a:lstStyle/>
        <a:p>
          <a:endParaRPr lang="en-US"/>
        </a:p>
      </dgm:t>
    </dgm:pt>
    <dgm:pt modelId="{EE906EC7-4633-48CC-AF10-9F760AD2006C}" type="sibTrans" cxnId="{1D56C146-D3C7-412E-A17F-37F71A5B9064}">
      <dgm:prSet/>
      <dgm:spPr/>
      <dgm:t>
        <a:bodyPr/>
        <a:lstStyle/>
        <a:p>
          <a:endParaRPr lang="en-US"/>
        </a:p>
      </dgm:t>
    </dgm:pt>
    <dgm:pt modelId="{2380AB66-E76F-4E26-9CAB-81CA1BC2F4B1}" type="pres">
      <dgm:prSet presAssocID="{D16FD6E0-AE28-46BE-B39F-85C0C4927B6C}" presName="root" presStyleCnt="0">
        <dgm:presLayoutVars>
          <dgm:dir/>
          <dgm:resizeHandles val="exact"/>
        </dgm:presLayoutVars>
      </dgm:prSet>
      <dgm:spPr/>
    </dgm:pt>
    <dgm:pt modelId="{17445FE1-771D-4D8F-868F-9841531B6B66}" type="pres">
      <dgm:prSet presAssocID="{79C45BA1-6BFD-4DE6-B59C-2827066B701C}" presName="compNode" presStyleCnt="0"/>
      <dgm:spPr/>
    </dgm:pt>
    <dgm:pt modelId="{615668DD-0060-431B-8718-2F8FD2869496}" type="pres">
      <dgm:prSet presAssocID="{79C45BA1-6BFD-4DE6-B59C-2827066B701C}" presName="bgRect" presStyleLbl="bgShp" presStyleIdx="0" presStyleCnt="4"/>
      <dgm:spPr/>
    </dgm:pt>
    <dgm:pt modelId="{4F4238CA-8668-4C4F-B496-5F8A55BD7C8C}" type="pres">
      <dgm:prSet presAssocID="{79C45BA1-6BFD-4DE6-B59C-2827066B70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rannosaurus Rex"/>
        </a:ext>
      </dgm:extLst>
    </dgm:pt>
    <dgm:pt modelId="{D3EFAF5F-370B-49F9-8158-61071775E148}" type="pres">
      <dgm:prSet presAssocID="{79C45BA1-6BFD-4DE6-B59C-2827066B701C}" presName="spaceRect" presStyleCnt="0"/>
      <dgm:spPr/>
    </dgm:pt>
    <dgm:pt modelId="{BAF66136-8E1F-45A4-A65A-248000BE80F9}" type="pres">
      <dgm:prSet presAssocID="{79C45BA1-6BFD-4DE6-B59C-2827066B701C}" presName="parTx" presStyleLbl="revTx" presStyleIdx="0" presStyleCnt="4">
        <dgm:presLayoutVars>
          <dgm:chMax val="0"/>
          <dgm:chPref val="0"/>
        </dgm:presLayoutVars>
      </dgm:prSet>
      <dgm:spPr/>
    </dgm:pt>
    <dgm:pt modelId="{C74C62A5-67B0-4881-A9A1-9DED83AA17BB}" type="pres">
      <dgm:prSet presAssocID="{9E146BF1-C6C1-4935-A4B7-765A5DF618A0}" presName="sibTrans" presStyleCnt="0"/>
      <dgm:spPr/>
    </dgm:pt>
    <dgm:pt modelId="{0D654053-18E8-4961-BFC2-70714BE743F6}" type="pres">
      <dgm:prSet presAssocID="{00E986F0-5B8D-4846-B861-E747104FD251}" presName="compNode" presStyleCnt="0"/>
      <dgm:spPr/>
    </dgm:pt>
    <dgm:pt modelId="{47DDA1C4-10ED-498F-9206-D3666DB7B5FD}" type="pres">
      <dgm:prSet presAssocID="{00E986F0-5B8D-4846-B861-E747104FD251}" presName="bgRect" presStyleLbl="bgShp" presStyleIdx="1" presStyleCnt="4"/>
      <dgm:spPr/>
    </dgm:pt>
    <dgm:pt modelId="{ABC527A7-A675-41F8-B9C0-CEA3166F7EB0}" type="pres">
      <dgm:prSet presAssocID="{00E986F0-5B8D-4846-B861-E747104FD2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AFB31BA-3768-44B8-9FD9-F58522B6CDFD}" type="pres">
      <dgm:prSet presAssocID="{00E986F0-5B8D-4846-B861-E747104FD251}" presName="spaceRect" presStyleCnt="0"/>
      <dgm:spPr/>
    </dgm:pt>
    <dgm:pt modelId="{C86D6EDB-12B3-4FB8-A55C-A6B3B08295C3}" type="pres">
      <dgm:prSet presAssocID="{00E986F0-5B8D-4846-B861-E747104FD251}" presName="parTx" presStyleLbl="revTx" presStyleIdx="1" presStyleCnt="4">
        <dgm:presLayoutVars>
          <dgm:chMax val="0"/>
          <dgm:chPref val="0"/>
        </dgm:presLayoutVars>
      </dgm:prSet>
      <dgm:spPr/>
    </dgm:pt>
    <dgm:pt modelId="{B1E1BC02-17E4-42DD-AF9C-279B16C83E84}" type="pres">
      <dgm:prSet presAssocID="{972A19FE-0F0A-43A9-BAE5-515F272F328B}" presName="sibTrans" presStyleCnt="0"/>
      <dgm:spPr/>
    </dgm:pt>
    <dgm:pt modelId="{B688F9D9-5872-4B30-B1C5-356728330F4A}" type="pres">
      <dgm:prSet presAssocID="{3321B3E0-5D14-4305-A820-CA9809721E98}" presName="compNode" presStyleCnt="0"/>
      <dgm:spPr/>
    </dgm:pt>
    <dgm:pt modelId="{0EF29000-D60B-48E8-96AF-A0A0D3BFF905}" type="pres">
      <dgm:prSet presAssocID="{3321B3E0-5D14-4305-A820-CA9809721E98}" presName="bgRect" presStyleLbl="bgShp" presStyleIdx="2" presStyleCnt="4"/>
      <dgm:spPr/>
    </dgm:pt>
    <dgm:pt modelId="{4B506EE0-0EBB-459B-8F5B-DF08143368CC}" type="pres">
      <dgm:prSet presAssocID="{3321B3E0-5D14-4305-A820-CA9809721E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6927E77E-EE43-46F5-B77D-EBAFAA5474D0}" type="pres">
      <dgm:prSet presAssocID="{3321B3E0-5D14-4305-A820-CA9809721E98}" presName="spaceRect" presStyleCnt="0"/>
      <dgm:spPr/>
    </dgm:pt>
    <dgm:pt modelId="{59F327C5-9A30-4328-BE26-217825AE46C5}" type="pres">
      <dgm:prSet presAssocID="{3321B3E0-5D14-4305-A820-CA9809721E98}" presName="parTx" presStyleLbl="revTx" presStyleIdx="2" presStyleCnt="4">
        <dgm:presLayoutVars>
          <dgm:chMax val="0"/>
          <dgm:chPref val="0"/>
        </dgm:presLayoutVars>
      </dgm:prSet>
      <dgm:spPr/>
    </dgm:pt>
    <dgm:pt modelId="{8819FFB6-F51C-450C-BB9A-FE6E1ACF644C}" type="pres">
      <dgm:prSet presAssocID="{4953DB56-A67F-4210-81A3-50B47638C676}" presName="sibTrans" presStyleCnt="0"/>
      <dgm:spPr/>
    </dgm:pt>
    <dgm:pt modelId="{F2804E8A-A348-4262-8CC2-11C69C1886BE}" type="pres">
      <dgm:prSet presAssocID="{A1278907-A261-4613-B5C1-70F4929E4C4E}" presName="compNode" presStyleCnt="0"/>
      <dgm:spPr/>
    </dgm:pt>
    <dgm:pt modelId="{3A0D0BC3-6CD7-4EE6-B0EA-D92B32410F62}" type="pres">
      <dgm:prSet presAssocID="{A1278907-A261-4613-B5C1-70F4929E4C4E}" presName="bgRect" presStyleLbl="bgShp" presStyleIdx="3" presStyleCnt="4"/>
      <dgm:spPr/>
    </dgm:pt>
    <dgm:pt modelId="{41D21208-5627-4705-AAFD-62CB8ECC6C49}" type="pres">
      <dgm:prSet presAssocID="{A1278907-A261-4613-B5C1-70F4929E4C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FF6990B-44CC-4EE0-8B90-D223F97FEA86}" type="pres">
      <dgm:prSet presAssocID="{A1278907-A261-4613-B5C1-70F4929E4C4E}" presName="spaceRect" presStyleCnt="0"/>
      <dgm:spPr/>
    </dgm:pt>
    <dgm:pt modelId="{D0D162D9-5040-4A09-92F0-2C786424A294}" type="pres">
      <dgm:prSet presAssocID="{A1278907-A261-4613-B5C1-70F4929E4C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54130B-A329-4F38-A812-9588866A367C}" type="presOf" srcId="{79C45BA1-6BFD-4DE6-B59C-2827066B701C}" destId="{BAF66136-8E1F-45A4-A65A-248000BE80F9}" srcOrd="0" destOrd="0" presId="urn:microsoft.com/office/officeart/2018/2/layout/IconVerticalSolidList"/>
    <dgm:cxn modelId="{063BAC44-3D88-4C39-937A-FB1558F96AD5}" type="presOf" srcId="{3321B3E0-5D14-4305-A820-CA9809721E98}" destId="{59F327C5-9A30-4328-BE26-217825AE46C5}" srcOrd="0" destOrd="0" presId="urn:microsoft.com/office/officeart/2018/2/layout/IconVerticalSolidList"/>
    <dgm:cxn modelId="{1D56C146-D3C7-412E-A17F-37F71A5B9064}" srcId="{D16FD6E0-AE28-46BE-B39F-85C0C4927B6C}" destId="{A1278907-A261-4613-B5C1-70F4929E4C4E}" srcOrd="3" destOrd="0" parTransId="{859A4306-4FAC-4132-9A61-EDFBE1B57E1A}" sibTransId="{EE906EC7-4633-48CC-AF10-9F760AD2006C}"/>
    <dgm:cxn modelId="{A165A171-DC01-4EBC-9F8C-C5598B983EE0}" type="presOf" srcId="{A1278907-A261-4613-B5C1-70F4929E4C4E}" destId="{D0D162D9-5040-4A09-92F0-2C786424A294}" srcOrd="0" destOrd="0" presId="urn:microsoft.com/office/officeart/2018/2/layout/IconVerticalSolidList"/>
    <dgm:cxn modelId="{FA5425A3-CD0A-4304-A03F-1F3044A7CBDF}" type="presOf" srcId="{00E986F0-5B8D-4846-B861-E747104FD251}" destId="{C86D6EDB-12B3-4FB8-A55C-A6B3B08295C3}" srcOrd="0" destOrd="0" presId="urn:microsoft.com/office/officeart/2018/2/layout/IconVerticalSolidList"/>
    <dgm:cxn modelId="{DE46DFA9-5A67-4141-9473-8CA57038DE5E}" type="presOf" srcId="{D16FD6E0-AE28-46BE-B39F-85C0C4927B6C}" destId="{2380AB66-E76F-4E26-9CAB-81CA1BC2F4B1}" srcOrd="0" destOrd="0" presId="urn:microsoft.com/office/officeart/2018/2/layout/IconVerticalSolidList"/>
    <dgm:cxn modelId="{863385AF-95B2-4B7B-9E9B-A7899BEF6238}" srcId="{D16FD6E0-AE28-46BE-B39F-85C0C4927B6C}" destId="{00E986F0-5B8D-4846-B861-E747104FD251}" srcOrd="1" destOrd="0" parTransId="{D2C9D299-6BD1-4FEF-A005-2C24A993CB51}" sibTransId="{972A19FE-0F0A-43A9-BAE5-515F272F328B}"/>
    <dgm:cxn modelId="{C1526FF8-F345-4C52-B470-593D0ECF8960}" srcId="{D16FD6E0-AE28-46BE-B39F-85C0C4927B6C}" destId="{3321B3E0-5D14-4305-A820-CA9809721E98}" srcOrd="2" destOrd="0" parTransId="{C1296EB8-1773-4298-9018-FE4CC819D653}" sibTransId="{4953DB56-A67F-4210-81A3-50B47638C676}"/>
    <dgm:cxn modelId="{197F1AFD-943C-44E8-9B64-6C5FE655B9A8}" srcId="{D16FD6E0-AE28-46BE-B39F-85C0C4927B6C}" destId="{79C45BA1-6BFD-4DE6-B59C-2827066B701C}" srcOrd="0" destOrd="0" parTransId="{86208432-A05B-4BFD-9952-01B9F55682B2}" sibTransId="{9E146BF1-C6C1-4935-A4B7-765A5DF618A0}"/>
    <dgm:cxn modelId="{7557E912-8C43-4E7A-BCB8-472CE57578A5}" type="presParOf" srcId="{2380AB66-E76F-4E26-9CAB-81CA1BC2F4B1}" destId="{17445FE1-771D-4D8F-868F-9841531B6B66}" srcOrd="0" destOrd="0" presId="urn:microsoft.com/office/officeart/2018/2/layout/IconVerticalSolidList"/>
    <dgm:cxn modelId="{8FB62BBD-8B51-49DE-8A3A-B831C9B741C9}" type="presParOf" srcId="{17445FE1-771D-4D8F-868F-9841531B6B66}" destId="{615668DD-0060-431B-8718-2F8FD2869496}" srcOrd="0" destOrd="0" presId="urn:microsoft.com/office/officeart/2018/2/layout/IconVerticalSolidList"/>
    <dgm:cxn modelId="{4AC0EA98-0CA0-4AE9-82DE-EC8F210A1C3B}" type="presParOf" srcId="{17445FE1-771D-4D8F-868F-9841531B6B66}" destId="{4F4238CA-8668-4C4F-B496-5F8A55BD7C8C}" srcOrd="1" destOrd="0" presId="urn:microsoft.com/office/officeart/2018/2/layout/IconVerticalSolidList"/>
    <dgm:cxn modelId="{F16ECA4D-D81F-47BC-85A7-4BE5BF10AA97}" type="presParOf" srcId="{17445FE1-771D-4D8F-868F-9841531B6B66}" destId="{D3EFAF5F-370B-49F9-8158-61071775E148}" srcOrd="2" destOrd="0" presId="urn:microsoft.com/office/officeart/2018/2/layout/IconVerticalSolidList"/>
    <dgm:cxn modelId="{2133D818-C5EA-4D13-9E63-FE9F07F1D2DA}" type="presParOf" srcId="{17445FE1-771D-4D8F-868F-9841531B6B66}" destId="{BAF66136-8E1F-45A4-A65A-248000BE80F9}" srcOrd="3" destOrd="0" presId="urn:microsoft.com/office/officeart/2018/2/layout/IconVerticalSolidList"/>
    <dgm:cxn modelId="{396E14F7-7DFD-4FAC-B38D-540FC03A82D3}" type="presParOf" srcId="{2380AB66-E76F-4E26-9CAB-81CA1BC2F4B1}" destId="{C74C62A5-67B0-4881-A9A1-9DED83AA17BB}" srcOrd="1" destOrd="0" presId="urn:microsoft.com/office/officeart/2018/2/layout/IconVerticalSolidList"/>
    <dgm:cxn modelId="{2D087770-6806-4286-8FCC-99C9DF9BA1C3}" type="presParOf" srcId="{2380AB66-E76F-4E26-9CAB-81CA1BC2F4B1}" destId="{0D654053-18E8-4961-BFC2-70714BE743F6}" srcOrd="2" destOrd="0" presId="urn:microsoft.com/office/officeart/2018/2/layout/IconVerticalSolidList"/>
    <dgm:cxn modelId="{550771B9-00D4-43F0-9427-35F5FF4AD5ED}" type="presParOf" srcId="{0D654053-18E8-4961-BFC2-70714BE743F6}" destId="{47DDA1C4-10ED-498F-9206-D3666DB7B5FD}" srcOrd="0" destOrd="0" presId="urn:microsoft.com/office/officeart/2018/2/layout/IconVerticalSolidList"/>
    <dgm:cxn modelId="{3F15E3D9-DDE9-4B7B-AB02-09CAC7F2C35E}" type="presParOf" srcId="{0D654053-18E8-4961-BFC2-70714BE743F6}" destId="{ABC527A7-A675-41F8-B9C0-CEA3166F7EB0}" srcOrd="1" destOrd="0" presId="urn:microsoft.com/office/officeart/2018/2/layout/IconVerticalSolidList"/>
    <dgm:cxn modelId="{D7441AE6-B47A-4F31-94BC-5FBCBAC36174}" type="presParOf" srcId="{0D654053-18E8-4961-BFC2-70714BE743F6}" destId="{8AFB31BA-3768-44B8-9FD9-F58522B6CDFD}" srcOrd="2" destOrd="0" presId="urn:microsoft.com/office/officeart/2018/2/layout/IconVerticalSolidList"/>
    <dgm:cxn modelId="{B11F0D26-B49E-478B-A940-5B0C848F0FF5}" type="presParOf" srcId="{0D654053-18E8-4961-BFC2-70714BE743F6}" destId="{C86D6EDB-12B3-4FB8-A55C-A6B3B08295C3}" srcOrd="3" destOrd="0" presId="urn:microsoft.com/office/officeart/2018/2/layout/IconVerticalSolidList"/>
    <dgm:cxn modelId="{B7B689B1-1954-4AC0-AEE9-BFB1B641760F}" type="presParOf" srcId="{2380AB66-E76F-4E26-9CAB-81CA1BC2F4B1}" destId="{B1E1BC02-17E4-42DD-AF9C-279B16C83E84}" srcOrd="3" destOrd="0" presId="urn:microsoft.com/office/officeart/2018/2/layout/IconVerticalSolidList"/>
    <dgm:cxn modelId="{F4D509BE-9194-49DD-9383-172F437CCCF1}" type="presParOf" srcId="{2380AB66-E76F-4E26-9CAB-81CA1BC2F4B1}" destId="{B688F9D9-5872-4B30-B1C5-356728330F4A}" srcOrd="4" destOrd="0" presId="urn:microsoft.com/office/officeart/2018/2/layout/IconVerticalSolidList"/>
    <dgm:cxn modelId="{39B1081C-569B-43D7-990B-B8F8F08850B9}" type="presParOf" srcId="{B688F9D9-5872-4B30-B1C5-356728330F4A}" destId="{0EF29000-D60B-48E8-96AF-A0A0D3BFF905}" srcOrd="0" destOrd="0" presId="urn:microsoft.com/office/officeart/2018/2/layout/IconVerticalSolidList"/>
    <dgm:cxn modelId="{125E9EFA-E829-4400-9887-450B766429AE}" type="presParOf" srcId="{B688F9D9-5872-4B30-B1C5-356728330F4A}" destId="{4B506EE0-0EBB-459B-8F5B-DF08143368CC}" srcOrd="1" destOrd="0" presId="urn:microsoft.com/office/officeart/2018/2/layout/IconVerticalSolidList"/>
    <dgm:cxn modelId="{BA0878AD-22E5-4015-A6FF-8132CBBB7576}" type="presParOf" srcId="{B688F9D9-5872-4B30-B1C5-356728330F4A}" destId="{6927E77E-EE43-46F5-B77D-EBAFAA5474D0}" srcOrd="2" destOrd="0" presId="urn:microsoft.com/office/officeart/2018/2/layout/IconVerticalSolidList"/>
    <dgm:cxn modelId="{E436B41B-1747-487A-B621-C9CB7760A23F}" type="presParOf" srcId="{B688F9D9-5872-4B30-B1C5-356728330F4A}" destId="{59F327C5-9A30-4328-BE26-217825AE46C5}" srcOrd="3" destOrd="0" presId="urn:microsoft.com/office/officeart/2018/2/layout/IconVerticalSolidList"/>
    <dgm:cxn modelId="{ECB8F6CC-9DB3-484E-837C-F33D698792C7}" type="presParOf" srcId="{2380AB66-E76F-4E26-9CAB-81CA1BC2F4B1}" destId="{8819FFB6-F51C-450C-BB9A-FE6E1ACF644C}" srcOrd="5" destOrd="0" presId="urn:microsoft.com/office/officeart/2018/2/layout/IconVerticalSolidList"/>
    <dgm:cxn modelId="{63684CA4-68C6-4818-963A-8DD45016D0D1}" type="presParOf" srcId="{2380AB66-E76F-4E26-9CAB-81CA1BC2F4B1}" destId="{F2804E8A-A348-4262-8CC2-11C69C1886BE}" srcOrd="6" destOrd="0" presId="urn:microsoft.com/office/officeart/2018/2/layout/IconVerticalSolidList"/>
    <dgm:cxn modelId="{06FCF4BF-97AF-4174-8C20-29C587CE68BD}" type="presParOf" srcId="{F2804E8A-A348-4262-8CC2-11C69C1886BE}" destId="{3A0D0BC3-6CD7-4EE6-B0EA-D92B32410F62}" srcOrd="0" destOrd="0" presId="urn:microsoft.com/office/officeart/2018/2/layout/IconVerticalSolidList"/>
    <dgm:cxn modelId="{53EB61CB-134B-465F-B348-5483E0883819}" type="presParOf" srcId="{F2804E8A-A348-4262-8CC2-11C69C1886BE}" destId="{41D21208-5627-4705-AAFD-62CB8ECC6C49}" srcOrd="1" destOrd="0" presId="urn:microsoft.com/office/officeart/2018/2/layout/IconVerticalSolidList"/>
    <dgm:cxn modelId="{D2C2287F-5E1D-4863-B12F-CF19719C12D4}" type="presParOf" srcId="{F2804E8A-A348-4262-8CC2-11C69C1886BE}" destId="{CFF6990B-44CC-4EE0-8B90-D223F97FEA86}" srcOrd="2" destOrd="0" presId="urn:microsoft.com/office/officeart/2018/2/layout/IconVerticalSolidList"/>
    <dgm:cxn modelId="{9C2C4C9D-054F-41D3-B455-514C3A8C7B43}" type="presParOf" srcId="{F2804E8A-A348-4262-8CC2-11C69C1886BE}" destId="{D0D162D9-5040-4A09-92F0-2C786424A2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668DD-0060-431B-8718-2F8FD286949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238CA-8668-4C4F-B496-5F8A55BD7C8C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66136-8E1F-45A4-A65A-248000BE80F9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Dino</a:t>
          </a:r>
          <a:endParaRPr lang="en-US" sz="2200" kern="1200"/>
        </a:p>
      </dsp:txBody>
      <dsp:txXfrm>
        <a:off x="1057183" y="1805"/>
        <a:ext cx="9458416" cy="915310"/>
      </dsp:txXfrm>
    </dsp:sp>
    <dsp:sp modelId="{47DDA1C4-10ED-498F-9206-D3666DB7B5F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527A7-A675-41F8-B9C0-CEA3166F7EB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6EDB-12B3-4FB8-A55C-A6B3B08295C3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NEAT</a:t>
          </a:r>
          <a:endParaRPr lang="en-US" sz="2200" kern="1200"/>
        </a:p>
      </dsp:txBody>
      <dsp:txXfrm>
        <a:off x="1057183" y="1145944"/>
        <a:ext cx="9458416" cy="915310"/>
      </dsp:txXfrm>
    </dsp:sp>
    <dsp:sp modelId="{0EF29000-D60B-48E8-96AF-A0A0D3BFF905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06EE0-0EBB-459B-8F5B-DF08143368C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327C5-9A30-4328-BE26-217825AE46C5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Fitness function</a:t>
          </a:r>
          <a:endParaRPr lang="en-US" sz="2200" kern="1200"/>
        </a:p>
      </dsp:txBody>
      <dsp:txXfrm>
        <a:off x="1057183" y="2290082"/>
        <a:ext cx="9458416" cy="915310"/>
      </dsp:txXfrm>
    </dsp:sp>
    <dsp:sp modelId="{3A0D0BC3-6CD7-4EE6-B0EA-D92B32410F6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21208-5627-4705-AAFD-62CB8ECC6C4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162D9-5040-4A09-92F0-2C786424A294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Experiments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B52E-6090-CF8F-0279-780E67C88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7A8FC-5119-7C06-0D99-AB128994F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225E-D3D4-5D91-F8CE-5E13B69E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5C1BD-58DE-E362-9F0D-F8976738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D9D1-E492-D886-2C4B-DB01FDD4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2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2C8A-F319-CA20-CF07-B743AB1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3AAC3-B0E5-4C37-3C0F-E1A313A5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47A9-35D1-D77A-50F0-26FA38CB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46C38-6609-A82A-CB83-23378247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25985-0554-1E8D-C451-C0B575D0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96178-31D4-2BF3-E655-341FA3039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2641F-65F8-00CE-60A0-E39CC786B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75E2-A02D-20C6-0D05-4A650EA51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7AB57-CFE3-C409-66AA-A36755B8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BB2F-50D6-1159-345C-36D8794B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4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5F73-50C6-4D2C-3387-2DCD9524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DBC9-0100-37F2-E69C-BB8C3246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13927-69E1-79D1-503D-C95ECB5D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274A-2508-532A-700C-AFC97A82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761A-C537-0FE1-9AE6-735C457E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2B24-7493-81AD-5F4B-45DEB6F0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95CF-8C47-26A7-2A8D-0671A5783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0BB21-2EC8-BA0A-2245-FCBE7C69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2A1FB-7C4A-A3AC-AC3E-C30EA183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D295-C550-628A-68CD-7C6A0BEF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03F4-C6C6-FBC1-0B29-5B3FE0E7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365B4-4E56-03D9-2C4C-4E704EB98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40D70-21D7-66FB-0235-7C9E0EDE5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A3AB8-08E3-2752-8BB6-0CEDDD79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939CC-8602-7EDC-0771-E92593C4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BE7E2-9E31-5C0E-D6D7-AB702AA3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5DA0-001B-46F6-A004-FA52E601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6A2A8-CBB2-19A1-ADC2-8C5C40A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CB37-1D1F-BA37-6BEA-0021F6EFE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8BB8C-2359-8BB5-615F-A89CAA5F7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C14EC-0C2D-B9F7-DA18-187DF2B1A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44B06-D2AF-6734-A44F-7FFD1256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8C0D4-E68F-663C-5A96-16CEC73A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39CA5-38DA-F568-798A-A2D426E4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1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FB63-BC45-9856-3E26-1FDE4764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4D359-61E8-7577-2359-6D6217355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081B-93D6-CB70-FF75-BC7A46A0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671AE-1C81-960B-439C-19BBD9D0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1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3428C-D857-D2F2-8CF8-9439E8AA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79B8A-AE77-41F5-ABE6-FB21199F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32140-3E67-CC53-58C1-3CD6DBA1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5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3089-E297-43A6-57FA-147C8C4D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B5EF-D6D5-9984-5AD4-EE910B73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96D33-CEA7-6E00-D272-512DC95FD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5BBF-0A56-3D9E-FA7C-A955CFC1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649E4-18A7-2E8A-8312-B8E936F9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648AD-9D98-41D6-C04C-B994367A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27A6-3FB5-D91D-1AF8-2E051EDB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50528-805C-7E17-C7DA-7CA6705E1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D222-A525-4BC1-9FC7-C7243002B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909D2-971F-5EFB-92F6-3C626BFB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DC25-1116-5A75-3963-6E276CEC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7B9B1-ADB6-12F8-B662-962CBAFE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B1DEB-A8FA-27EB-F852-7EEDF3F12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87AC4-8394-16C7-7F9D-398373CCC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56478-0C10-AAB5-6023-11A51EF55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5FEC6-BA93-45D2-ACED-1A6F47400437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7C88D-6860-1459-321D-25ECD1925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B0F2-2588-C005-18E7-661412EE7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AED3D-FBDC-4712-B68F-0211B2A7B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nosaur Game 🕹️ Hraj na CrazyGames">
            <a:extLst>
              <a:ext uri="{FF2B5EF4-FFF2-40B4-BE49-F238E27FC236}">
                <a16:creationId xmlns:a16="http://schemas.microsoft.com/office/drawing/2014/main" id="{47401742-10B2-1C72-D40A-520476843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13B06-1BF1-C63D-A081-F02D8E56E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Playing Dino using NEAT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13DB2-FB69-2DD0-BF51-8D6763F2C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19" y="6059086"/>
            <a:ext cx="6931319" cy="349725"/>
          </a:xfrm>
        </p:spPr>
        <p:txBody>
          <a:bodyPr anchor="t"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Maty</a:t>
            </a:r>
            <a:r>
              <a:rPr lang="cs-CZ" sz="1600">
                <a:solidFill>
                  <a:schemeClr val="tx1">
                    <a:lumMod val="85000"/>
                    <a:lumOff val="15000"/>
                  </a:schemeClr>
                </a:solidFill>
              </a:rPr>
              <a:t>áš Mattanelli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0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Fitness function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goal is to survive as long as possible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longer a genome survives, the better should be its fitness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game consists of individual ticks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During each tick, the neural networks predicts Dino’s move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fitness is evaluated as the average score achieved from a given number of simulations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In the simple case, only a single simulation is performed</a:t>
            </a: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59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Starting simple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 fontScale="70000" lnSpcReduction="20000"/>
          </a:bodyPr>
          <a:lstStyle/>
          <a:p>
            <a:r>
              <a:rPr lang="cs-CZ" dirty="0"/>
              <a:t>Only </a:t>
            </a:r>
            <a:r>
              <a:rPr lang="en-US" dirty="0"/>
              <a:t>3 allowed moves: NO_MOVE, UP, DOWN</a:t>
            </a:r>
          </a:p>
          <a:p>
            <a:r>
              <a:rPr lang="en-US" dirty="0"/>
              <a:t>Fitness function as the score from a single simulation (with a fixed seed)</a:t>
            </a:r>
          </a:p>
          <a:p>
            <a:r>
              <a:rPr lang="en-US" dirty="0"/>
              <a:t>3 inputs to the network</a:t>
            </a:r>
          </a:p>
          <a:p>
            <a:pPr lvl="1"/>
            <a:r>
              <a:rPr lang="en-US" dirty="0"/>
              <a:t>Distance to the closest obstacle</a:t>
            </a:r>
          </a:p>
          <a:p>
            <a:pPr lvl="1"/>
            <a:r>
              <a:rPr lang="en-US" dirty="0"/>
              <a:t>Difference between the Y of dino and top of the obstacle</a:t>
            </a:r>
          </a:p>
          <a:p>
            <a:pPr lvl="1"/>
            <a:r>
              <a:rPr lang="en-US" dirty="0"/>
              <a:t>Difference between the Y of dino and bottom of the obstacle</a:t>
            </a:r>
          </a:p>
          <a:p>
            <a:r>
              <a:rPr lang="en-US" dirty="0"/>
              <a:t>Population size: 50</a:t>
            </a:r>
          </a:p>
          <a:p>
            <a:r>
              <a:rPr lang="en-US" dirty="0"/>
              <a:t>Activation function: sigmoid</a:t>
            </a:r>
          </a:p>
          <a:p>
            <a:r>
              <a:rPr lang="en-US" dirty="0"/>
              <a:t>500 generations</a:t>
            </a: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06E9-EB66-F7F6-76AF-224065D0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simple - results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8BD503-CBC2-12FA-ACF5-8C2CAED2BD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2601" y="1986475"/>
            <a:ext cx="5172797" cy="402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F616D94-7630-3891-1C0E-9BE392138D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5178"/>
            <a:ext cx="5181600" cy="4092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894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571C-BCA7-0982-9AA7-CD0FAFCC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simple – topology of the best genome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BE2DFD-B768-4DA9-A943-070D7B44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768" y="1838141"/>
            <a:ext cx="3988125" cy="3584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840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426B-0801-988C-BC5D-A1E62631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simple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B8FC6DC5-D5A2-C590-8FA9-A7FA01E7F82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95.77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50" y="1825625"/>
            <a:ext cx="8039100" cy="4351338"/>
          </a:xfrm>
        </p:spPr>
      </p:pic>
    </p:spTree>
    <p:extLst>
      <p:ext uri="{BB962C8B-B14F-4D97-AF65-F5344CB8AC3E}">
        <p14:creationId xmlns:p14="http://schemas.microsoft.com/office/powerpoint/2010/main" val="37655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8"/>
    </mc:Choice>
    <mc:Fallback xmlns="">
      <p:transition spd="slow" advTm="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35D3-A4CD-E94B-BDFE-BDBC2E6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A1F78-A8A6-E092-097E-D021A9F2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about more than 1 obstacle may help</a:t>
            </a:r>
          </a:p>
          <a:p>
            <a:r>
              <a:rPr lang="en-US" dirty="0"/>
              <a:t>The game speed appears to be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9EA5-8438-2235-FA30-73F20660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3124"/>
            <a:ext cx="4330977" cy="3378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B344B-56E7-CF6E-2AFC-A908D55E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089" y="3592287"/>
            <a:ext cx="4609333" cy="181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4000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D9B9-A96C-10D0-C3AB-999C3848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CEB5-48EE-0E7B-1647-DEF1D4B8C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2 additional possible moves: RIGHT, LEFT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CD623-44A6-9D33-1BB5-3ED07870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7664"/>
            <a:ext cx="4358931" cy="3465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985AA8-99D1-51D0-3C22-DD5F4CF9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7943"/>
            <a:ext cx="4915586" cy="312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229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E76B-C9A5-5841-5FAE-78D20FA7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DE5B-A7D0-FD7C-A118-6C1B7380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instead of 2 obstacles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9880E-23E6-475C-AD4B-89253FF1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288" y="2505756"/>
            <a:ext cx="4753423" cy="367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197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A1B7-4755-FDC2-C66C-DF21B82B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2791-8E66-6986-B487-45159810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9 moves allowed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1360C-6C45-C39B-B853-15CA75F3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2301290"/>
            <a:ext cx="5344271" cy="4191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1F46B-7013-913E-4412-BAA9F2FC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02" y="649417"/>
            <a:ext cx="5277587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35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3DB9-E591-2841-B4F1-07FA3675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1412602-F4B0-9168-2572-FC7D55F354A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96.54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50" y="1825625"/>
            <a:ext cx="8039100" cy="4351338"/>
          </a:xfrm>
        </p:spPr>
      </p:pic>
    </p:spTree>
    <p:extLst>
      <p:ext uri="{BB962C8B-B14F-4D97-AF65-F5344CB8AC3E}">
        <p14:creationId xmlns:p14="http://schemas.microsoft.com/office/powerpoint/2010/main" val="90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08"/>
    </mc:Choice>
    <mc:Fallback xmlns="">
      <p:transition spd="slow" advTm="9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BAB2-F517-3C07-9D07-EC48A30B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1F31DD-B06E-0081-7150-775F33F2E0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55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4C2B-3631-4716-81E6-FAD11CF9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population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FEA52-BBAB-A113-AFB5-AB6042357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size 150 instead of 50</a:t>
            </a:r>
          </a:p>
          <a:p>
            <a:r>
              <a:rPr lang="en-US" dirty="0"/>
              <a:t>Does not improve the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37968-8648-F033-508C-314362DA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77" y="2860805"/>
            <a:ext cx="4454045" cy="3451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810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7C8-C2B5-2512-633B-B81A0CC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genetic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4FBF-F58B-F21F-B4F8-A7EE130D5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Increasing the standard deviation of the random number added to weights/bias during mutation</a:t>
            </a:r>
          </a:p>
          <a:p>
            <a:pPr lvl="1"/>
            <a:r>
              <a:rPr lang="en-US" dirty="0"/>
              <a:t>0.5    2</a:t>
            </a:r>
          </a:p>
          <a:p>
            <a:r>
              <a:rPr lang="en-US" dirty="0"/>
              <a:t>Results in slower convergence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E74E6-BCA6-CCB8-8DED-10ED5D10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023" y="2453156"/>
            <a:ext cx="5325218" cy="4201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1778D7-6ACE-B0D9-48F1-30729D054ED5}"/>
              </a:ext>
            </a:extLst>
          </p:cNvPr>
          <p:cNvCxnSpPr/>
          <p:nvPr/>
        </p:nvCxnSpPr>
        <p:spPr>
          <a:xfrm>
            <a:off x="2071023" y="2864311"/>
            <a:ext cx="158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6BC0205-421D-B02A-2D73-FD511008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17" y="3638549"/>
            <a:ext cx="3991590" cy="3015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019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8F7A-09E8-4A88-B767-814DAA52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B23E-5FB4-D399-B19A-424DD1947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only sigmoid</a:t>
            </a:r>
          </a:p>
          <a:p>
            <a:r>
              <a:rPr lang="en-US" dirty="0"/>
              <a:t>Adding tanh to the mix and raising probability of mutating the activation function from 0 to 0.1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55C0E-CD03-35F9-FDF5-D5B0574C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62" y="3348718"/>
            <a:ext cx="3663863" cy="2828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3001A-E6B6-1A63-D7B9-1A93A50B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27" y="3625701"/>
            <a:ext cx="5471746" cy="2234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42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50EA-BCC1-A9CF-D783-CCAA2C4D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multiple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BA7C-129B-5383-199C-A7E752454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a single fixed seed, the fitness is now the average of random 20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D7306-3913-7E68-084E-0B03FDE7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00" y="2801761"/>
            <a:ext cx="4388541" cy="3375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95A1D-A7E7-64A5-D5DA-A9460925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00" y="2416627"/>
            <a:ext cx="1924041" cy="35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8DFB-8BE6-4E02-7E82-8FDDB115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D05B-56FA-938B-E388-1E5C9185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case, the simulations were random even within each generation (different for each genome)</a:t>
            </a:r>
          </a:p>
          <a:p>
            <a:r>
              <a:rPr lang="en-US" dirty="0"/>
              <a:t>Fixing the seed within each generation helps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2DA80-36E1-7F66-EFAE-C67780E2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9942"/>
            <a:ext cx="4017254" cy="3102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4E887-F806-FFAE-2E35-54582E6C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1799"/>
            <a:ext cx="4167879" cy="2136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4883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9BE2-E3C6-F561-61EC-63AC178E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1EB61D-4DA2-E948-9D00-79B1E8AEE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122868"/>
              </p:ext>
            </p:extLst>
          </p:nvPr>
        </p:nvGraphicFramePr>
        <p:xfrm>
          <a:off x="838200" y="1825625"/>
          <a:ext cx="10515600" cy="4617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122279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10261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Best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1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obstacle, 3 inputs, 3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28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obstacles, 4 inputs (+game speed), 3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48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obstacles, 4 inputs, 5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2 093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39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5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99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2 589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92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moves, 150 pop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2 267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68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moves, 2 </a:t>
                      </a:r>
                      <a:r>
                        <a:rPr lang="en-US" dirty="0" err="1"/>
                        <a:t>mut_size</a:t>
                      </a:r>
                      <a:r>
                        <a:rPr lang="en-US" dirty="0"/>
                        <a:t>, 1000 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9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moves, 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9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moves, 20 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2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obstacles, 4 inputs, 9 moves, 20 simulations (fixed within each generation)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1324.1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95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C82EE-5907-50ED-F8EC-E2AA8655A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6" name="Picture 4" descr="Chrome Dinosaur Game - Visual Studio Marketplace">
            <a:extLst>
              <a:ext uri="{FF2B5EF4-FFF2-40B4-BE49-F238E27FC236}">
                <a16:creationId xmlns:a16="http://schemas.microsoft.com/office/drawing/2014/main" id="{B25C23F7-C16D-3DB1-41B5-01D808B0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1727" y="3957525"/>
            <a:ext cx="2368546" cy="22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8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cs-CZ" sz="5600"/>
              <a:t>Dino</a:t>
            </a:r>
            <a:endParaRPr lang="en-US" sz="560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cs-CZ" sz="2000" i="1" dirty="0">
                <a:solidFill>
                  <a:schemeClr val="tx1">
                    <a:alpha val="80000"/>
                  </a:schemeClr>
                </a:solidFill>
              </a:rPr>
              <a:t>Dinosaur Game </a:t>
            </a:r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or </a:t>
            </a:r>
            <a:r>
              <a:rPr lang="cs-CZ" sz="2000" i="1" dirty="0">
                <a:solidFill>
                  <a:schemeClr val="tx1">
                    <a:alpha val="80000"/>
                  </a:schemeClr>
                </a:solidFill>
              </a:rPr>
              <a:t>Chrome Dino</a:t>
            </a:r>
          </a:p>
          <a:p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Browser game developed by Google in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2014</a:t>
            </a:r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Player guides a T-Rex across a landscape avoiding obstacles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Collision with an obstacle ends the game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goal is to survive as long as possible</a:t>
            </a: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cs-CZ" sz="5600" dirty="0"/>
              <a:t>Dino</a:t>
            </a:r>
            <a:endParaRPr lang="en-US" sz="5600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9 distinct obstacles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2 types: Cactus, Pterosaur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Cactus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2 sizes (small and large)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3 different shapes within each size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Pterosaur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1 size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Emerges in three different altitudes within the landscape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Either static or moves slowly towards Dino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game moves progressively faster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6" descr="Dinosaur Game, 50% OFF | eventsmauritius.travel">
            <a:extLst>
              <a:ext uri="{FF2B5EF4-FFF2-40B4-BE49-F238E27FC236}">
                <a16:creationId xmlns:a16="http://schemas.microsoft.com/office/drawing/2014/main" id="{601C6223-9170-E3E4-E07F-49987309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753" y="3601056"/>
            <a:ext cx="760259" cy="7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hromeDino Emojis">
            <a:extLst>
              <a:ext uri="{FF2B5EF4-FFF2-40B4-BE49-F238E27FC236}">
                <a16:creationId xmlns:a16="http://schemas.microsoft.com/office/drawing/2014/main" id="{43FEAD53-7038-2955-FC66-A48BB5F4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32" y="4361315"/>
            <a:ext cx="785093" cy="7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42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Dino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Dino is </a:t>
            </a:r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controlled using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9 possible moves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NO_MOVE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UP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UP_RIGHT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RIGHT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DOWN_RIGHT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DOWN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DOWN_LEFT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LEFT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UP_LEFT</a:t>
            </a: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0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Dino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The game provides information about Dino and its environment</a:t>
            </a:r>
          </a:p>
          <a:p>
            <a:pPr lvl="1"/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Dino’s x and y position</a:t>
            </a:r>
          </a:p>
          <a:p>
            <a:pPr lvl="1"/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All the currently existing obstacles</a:t>
            </a:r>
          </a:p>
          <a:p>
            <a:pPr lvl="2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Their type</a:t>
            </a:r>
          </a:p>
          <a:p>
            <a:pPr lvl="2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Their x and y position</a:t>
            </a:r>
          </a:p>
          <a:p>
            <a:pPr lvl="2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Their height and width</a:t>
            </a:r>
          </a:p>
          <a:p>
            <a:pPr lvl="2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Their speed (non-zero for non-static pterosaurs)</a:t>
            </a:r>
          </a:p>
          <a:p>
            <a:pPr lvl="1"/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Game speed</a:t>
            </a:r>
          </a:p>
        </p:txBody>
      </p:sp>
      <p:pic>
        <p:nvPicPr>
          <p:cNvPr id="2052" name="Picture 4" descr="Chrome Dinosaur Game - Visual Studio Marketplace">
            <a:extLst>
              <a:ext uri="{FF2B5EF4-FFF2-40B4-BE49-F238E27FC236}">
                <a16:creationId xmlns:a16="http://schemas.microsoft.com/office/drawing/2014/main" id="{2C33B089-B3A6-6A49-99A8-BB4AB43B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042064"/>
            <a:ext cx="3548404" cy="34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7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NEAT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1800" dirty="0" err="1">
                <a:solidFill>
                  <a:schemeClr val="tx1">
                    <a:alpha val="80000"/>
                  </a:schemeClr>
                </a:solidFill>
              </a:rPr>
              <a:t>NeuroEvolution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 of Augmenting Topologies</a:t>
            </a:r>
          </a:p>
          <a:p>
            <a:r>
              <a:rPr lang="cs-CZ" sz="1800" dirty="0">
                <a:solidFill>
                  <a:schemeClr val="tx1">
                    <a:alpha val="80000"/>
                  </a:schemeClr>
                </a:solidFill>
              </a:rPr>
              <a:t>The topology of the network is evolved along with its parameters</a:t>
            </a:r>
          </a:p>
          <a:p>
            <a:r>
              <a:rPr lang="cs-CZ" sz="1800" dirty="0">
                <a:solidFill>
                  <a:schemeClr val="tx1">
                    <a:alpha val="80000"/>
                  </a:schemeClr>
                </a:solidFill>
              </a:rPr>
              <a:t>Genomes are grouped into species with similar topologies</a:t>
            </a:r>
          </a:p>
          <a:p>
            <a:r>
              <a:rPr lang="cs-CZ" sz="1800" dirty="0">
                <a:solidFill>
                  <a:schemeClr val="tx1">
                    <a:alpha val="80000"/>
                  </a:schemeClr>
                </a:solidFill>
              </a:rPr>
              <a:t>The fitness of genomes within one species is shared</a:t>
            </a: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machine learning - NeuroEvolution: NEAT algorithm innovation numbers -  Stack Overflow">
            <a:extLst>
              <a:ext uri="{FF2B5EF4-FFF2-40B4-BE49-F238E27FC236}">
                <a16:creationId xmlns:a16="http://schemas.microsoft.com/office/drawing/2014/main" id="{1FD64C39-CADD-CF6E-E0C0-722A5B31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88" y="2145119"/>
            <a:ext cx="4879147" cy="316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959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NEAT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cs-CZ" sz="1800" dirty="0">
                <a:solidFill>
                  <a:schemeClr val="tx1">
                    <a:alpha val="80000"/>
                  </a:schemeClr>
                </a:solidFill>
              </a:rPr>
              <a:t>Py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thon implementation in the module neat-python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specifics of the evolution are provided in a configuration file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The main challenge is to specify the fitness function</a:t>
            </a:r>
          </a:p>
        </p:txBody>
      </p:sp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CCDE4-4088-FF7A-31B0-15A2514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4278424"/>
            <a:ext cx="6878010" cy="2486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729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401E-F1F5-2190-7392-71C689D4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NEAT</a:t>
            </a: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BA20-D2F3-CF1D-14F1-06C413B8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Many available parameters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Evolution can stop after specified number of generations or upon reaching the fitness threshold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Initialization of weights and biases can be set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Their minimum and maximum values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standard deviation of the term added during mutation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Activation function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Species: Elitism, minimum number of members of a species, stagnation</a:t>
            </a:r>
          </a:p>
          <a:p>
            <a:r>
              <a:rPr lang="en-US" sz="1800" dirty="0">
                <a:solidFill>
                  <a:schemeClr val="tx1">
                    <a:alpha val="80000"/>
                  </a:schemeClr>
                </a:solidFill>
              </a:rPr>
              <a:t>Probability of adding, deleting a node</a:t>
            </a: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1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0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565D8-746F-B7F0-A42E-BA1CC0B7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06" y="1544222"/>
            <a:ext cx="2276793" cy="4086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7915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728</Words>
  <Application>Microsoft Office PowerPoint</Application>
  <PresentationFormat>Widescreen</PresentationFormat>
  <Paragraphs>131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Playing Dino using NEAT</vt:lpstr>
      <vt:lpstr>Outline</vt:lpstr>
      <vt:lpstr>Dino</vt:lpstr>
      <vt:lpstr>Dino</vt:lpstr>
      <vt:lpstr>Dino</vt:lpstr>
      <vt:lpstr>Dino</vt:lpstr>
      <vt:lpstr>NEAT</vt:lpstr>
      <vt:lpstr>NEAT</vt:lpstr>
      <vt:lpstr>NEAT</vt:lpstr>
      <vt:lpstr>Fitness function</vt:lpstr>
      <vt:lpstr>Starting simple</vt:lpstr>
      <vt:lpstr>Starting simple - results</vt:lpstr>
      <vt:lpstr>Starting simple – topology of the best genome</vt:lpstr>
      <vt:lpstr>Starting simple</vt:lpstr>
      <vt:lpstr>Improving</vt:lpstr>
      <vt:lpstr>Going further</vt:lpstr>
      <vt:lpstr>Even further</vt:lpstr>
      <vt:lpstr>Full control</vt:lpstr>
      <vt:lpstr>Full control</vt:lpstr>
      <vt:lpstr>Increasing population size</vt:lpstr>
      <vt:lpstr>Changing genetic parameters</vt:lpstr>
      <vt:lpstr>Changing the activation function</vt:lpstr>
      <vt:lpstr>Moving to multiple simulations</vt:lpstr>
      <vt:lpstr>Multiple simulations</vt:lpstr>
      <vt:lpstr>Summary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Dino using NEAT</dc:title>
  <dc:creator>Matyáš Mattanelli</dc:creator>
  <cp:lastModifiedBy>Matyáš Mattanelli</cp:lastModifiedBy>
  <cp:revision>22</cp:revision>
  <dcterms:created xsi:type="dcterms:W3CDTF">2024-05-22T08:57:12Z</dcterms:created>
  <dcterms:modified xsi:type="dcterms:W3CDTF">2024-05-23T11:23:11Z</dcterms:modified>
</cp:coreProperties>
</file>